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360" userDrawn="1">
          <p15:clr>
            <a:srgbClr val="A4A3A4"/>
          </p15:clr>
        </p15:guide>
        <p15:guide id="7" orient="horz" pos="20400" userDrawn="1">
          <p15:clr>
            <a:srgbClr val="A4A3A4"/>
          </p15:clr>
        </p15:guide>
        <p15:guide id="8" orient="horz" pos="2928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31824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38" d="100"/>
          <a:sy n="38" d="100"/>
        </p:scale>
        <p:origin x="1608" y="264"/>
      </p:cViewPr>
      <p:guideLst>
        <p:guide orient="horz" pos="360"/>
        <p:guide pos="22704"/>
        <p:guide pos="10416"/>
        <p:guide pos="1056"/>
        <p:guide pos="10957"/>
        <p:guide pos="360"/>
        <p:guide orient="horz" pos="20400"/>
        <p:guide orient="horz" pos="2928"/>
        <p:guide pos="31224"/>
        <p:guide pos="16778"/>
        <p:guide pos="31824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solidFill>
                  <a:schemeClr val="tx1"/>
                </a:solidFill>
                <a:effectLst/>
              </a:rPr>
              <a:t>LTER Identification</a:t>
            </a:r>
            <a:r>
              <a:rPr lang="en-US" sz="4000" b="0" i="0" u="none" strike="noStrike" baseline="0" dirty="0" smtClean="0">
                <a:solidFill>
                  <a:schemeClr val="tx1"/>
                </a:solidFill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Completeness Distribution</a:t>
            </a:r>
            <a:endParaRPr lang="en-US" sz="4000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209294559483565"/>
          <c:w val="0.916213742134068"/>
          <c:h val="0.6554767348249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261264064"/>
        <c:axId val="261265856"/>
      </c:barChart>
      <c:catAx>
        <c:axId val="261264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1265856"/>
        <c:crosses val="autoZero"/>
        <c:auto val="1"/>
        <c:lblAlgn val="ctr"/>
        <c:lblOffset val="100"/>
        <c:noMultiLvlLbl val="0"/>
      </c:catAx>
      <c:valAx>
        <c:axId val="261265856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126406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72758698289287"/>
          <c:y val="0.938391737813167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Identification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Concept </a:t>
            </a:r>
            <a:r>
              <a:rPr lang="en-US" sz="4000" dirty="0">
                <a:solidFill>
                  <a:schemeClr val="tx1"/>
                </a:solidFill>
              </a:rPr>
              <a:t>Completeness</a:t>
            </a:r>
          </a:p>
        </c:rich>
      </c:tx>
      <c:layout>
        <c:manualLayout>
          <c:xMode val="edge"/>
          <c:yMode val="edge"/>
          <c:x val="0.229049878335438"/>
          <c:y val="0.01935636926646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120999913283202"/>
          <c:w val="0.867981328597017"/>
          <c:h val="0.718517823320562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1442608"/>
        <c:axId val="191444384"/>
      </c:lineChart>
      <c:catAx>
        <c:axId val="191442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44384"/>
        <c:crosses val="autoZero"/>
        <c:auto val="1"/>
        <c:lblAlgn val="ctr"/>
        <c:lblOffset val="100"/>
        <c:noMultiLvlLbl val="0"/>
      </c:catAx>
      <c:valAx>
        <c:axId val="19144438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4260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>
                <a:solidFill>
                  <a:schemeClr val="tx1"/>
                </a:solidFill>
              </a:rPr>
              <a:t>LTER Collection Heterogeneity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35303958372402"/>
          <c:y val="0.02660028464399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361657246268309"/>
          <c:w val="0.894448926653015"/>
          <c:h val="0.432065371134924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260317776"/>
        <c:axId val="260320096"/>
      </c:barChart>
      <c:catAx>
        <c:axId val="260317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320096"/>
        <c:crosses val="autoZero"/>
        <c:auto val="1"/>
        <c:lblAlgn val="ctr"/>
        <c:lblOffset val="100"/>
        <c:noMultiLvlLbl val="0"/>
      </c:catAx>
      <c:valAx>
        <c:axId val="2603200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# </a:t>
                </a:r>
                <a:r>
                  <a:rPr lang="en-US" sz="2400" dirty="0" smtClean="0"/>
                  <a:t>Signature Groups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31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Collection Evolution of LTER Identification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199375019601583"/>
                  <c:y val="-0.00909978286273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58433198037549"/>
                  <c:y val="-0.028553145917732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0616776989449659"/>
                  <c:y val="-0.00709946134124025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0347536"/>
        <c:axId val="260351568"/>
      </c:lineChart>
      <c:catAx>
        <c:axId val="2603475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351568"/>
        <c:crosses val="autoZero"/>
        <c:auto val="1"/>
        <c:lblAlgn val="ctr"/>
        <c:lblOffset val="100"/>
        <c:noMultiLvlLbl val="0"/>
      </c:catAx>
      <c:valAx>
        <c:axId val="260351568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34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Collection Completeness Evolution Model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16285730608176"/>
          <c:y val="0.03613465584249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4766712151178"/>
          <c:y val="0.0209878181388929"/>
          <c:w val="0.859472990323057"/>
          <c:h val="0.855287353928647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273.4374999999998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10479668108946"/>
                  <c:y val="-0.021818337374085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919064474360388"/>
                      <c:h val="0.0325646054861305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4.620552062988278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43.83748769760128</c:v>
                </c:pt>
                <c:pt idx="9">
                  <c:v>77.93331146240234</c:v>
                </c:pt>
                <c:pt idx="10">
                  <c:v>846.271872520447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8389808"/>
        <c:axId val="228393840"/>
      </c:lineChart>
      <c:catAx>
        <c:axId val="22838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8393840"/>
        <c:crosses val="autoZero"/>
        <c:auto val="1"/>
        <c:lblAlgn val="ctr"/>
        <c:lblOffset val="100"/>
        <c:noMultiLvlLbl val="0"/>
      </c:catAx>
      <c:valAx>
        <c:axId val="228393840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838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0.95106</cdr:y>
    </cdr:from>
    <cdr:to>
      <cdr:x>0.59984</cdr:x>
      <cdr:y>0.98672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58" y="8776619"/>
          <a:ext cx="3317028" cy="3290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dirty="0" smtClean="0"/>
            <a:t>M</a:t>
          </a:r>
          <a:r>
            <a:rPr lang="en-US" sz="2400" b="0" dirty="0" smtClean="0"/>
            <a:t>issing Concepts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chart" Target="../charts/chart5.xml"/><Relationship Id="rId10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038296"/>
              </p:ext>
            </p:extLst>
          </p:nvPr>
        </p:nvGraphicFramePr>
        <p:xfrm>
          <a:off x="34611609" y="21679759"/>
          <a:ext cx="15339568" cy="1028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72768"/>
              </p:ext>
            </p:extLst>
          </p:nvPr>
        </p:nvGraphicFramePr>
        <p:xfrm>
          <a:off x="33748431" y="3279004"/>
          <a:ext cx="16202746" cy="13829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344197" y="528480"/>
            <a:ext cx="34518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  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1940060"/>
            <a:ext cx="317372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2800" dirty="0" smtClean="0"/>
              <a:t>1. The </a:t>
            </a:r>
            <a:r>
              <a:rPr lang="en-US" sz="2800" dirty="0"/>
              <a:t>HDF </a:t>
            </a:r>
            <a:r>
              <a:rPr lang="en-US" sz="2800" dirty="0" smtClean="0"/>
              <a:t>Group, 2. </a:t>
            </a:r>
            <a:r>
              <a:rPr lang="en-US" sz="2800" dirty="0"/>
              <a:t>National Center for Ecological Analysis and </a:t>
            </a:r>
            <a:r>
              <a:rPr lang="en-US" sz="2800" dirty="0" smtClean="0"/>
              <a:t>Synthesis 3. United States Geological Society</a:t>
            </a:r>
            <a:endParaRPr lang="en-US" sz="2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34" y="474534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89998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460325"/>
            <a:ext cx="1674259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Sampled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err="1" smtClean="0"/>
              <a:t>DataONE</a:t>
            </a:r>
            <a:r>
              <a:rPr lang="en-US" sz="3200" dirty="0" smtClean="0"/>
              <a:t> </a:t>
            </a:r>
            <a:r>
              <a:rPr lang="en-US" sz="3200" dirty="0" smtClean="0"/>
              <a:t>to</a:t>
            </a:r>
            <a:r>
              <a:rPr lang="en-US" sz="3200" dirty="0" smtClean="0"/>
              <a:t> create </a:t>
            </a:r>
            <a:r>
              <a:rPr lang="en-US" sz="3200" dirty="0" smtClean="0"/>
              <a:t>collections for each year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Measured conceptual content existence in each 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results for LTER Completeness in 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analyses across time periods using collection 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468618" y="22973459"/>
            <a:ext cx="11749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875837"/>
              </p:ext>
            </p:extLst>
          </p:nvPr>
        </p:nvGraphicFramePr>
        <p:xfrm>
          <a:off x="34611609" y="17541944"/>
          <a:ext cx="15085569" cy="4285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8714"/>
              </p:ext>
            </p:extLst>
          </p:nvPr>
        </p:nvGraphicFramePr>
        <p:xfrm>
          <a:off x="16970875" y="10995037"/>
          <a:ext cx="17090456" cy="20970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3362957"/>
              </p:ext>
            </p:extLst>
          </p:nvPr>
        </p:nvGraphicFramePr>
        <p:xfrm>
          <a:off x="1533402" y="21966744"/>
          <a:ext cx="15263804" cy="9989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8710463"/>
            <a:ext cx="164296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674305" y="18181091"/>
            <a:ext cx="148610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 smtClean="0"/>
              <a:t>The LTER Completeness Recommendation includes documentation concepts the LTER community considers important for creating quality metadata. Ideally the completeness of LTER metadata </a:t>
            </a:r>
            <a:r>
              <a:rPr lang="en-US" sz="3200" dirty="0" smtClean="0"/>
              <a:t>would </a:t>
            </a:r>
            <a:r>
              <a:rPr lang="en-US" sz="3200" dirty="0" smtClean="0"/>
              <a:t>improve over time</a:t>
            </a:r>
            <a:r>
              <a:rPr lang="en-US" sz="3200" dirty="0"/>
              <a:t>. The graph below illustrates how metadata collections evolve towards completeness. </a:t>
            </a:r>
            <a:r>
              <a:rPr lang="en-US" sz="3200" dirty="0" smtClean="0"/>
              <a:t>The model output improves 50% of 1000 records by one concept each time step. The visualization displays every fourth time step to simulate a 6 month period of collection development.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8639354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0088"/>
            <a:ext cx="6088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</a:t>
            </a:r>
            <a:r>
              <a:rPr lang="en-US" sz="3200" smtClean="0"/>
              <a:t>adherence </a:t>
            </a:r>
          </a:p>
          <a:p>
            <a:r>
              <a:rPr lang="en-US" sz="3200" dirty="0" smtClean="0"/>
              <a:t>to 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3933823"/>
            <a:ext cx="11793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399" y="3460325"/>
            <a:ext cx="1483324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3" y="6416853"/>
            <a:ext cx="14817777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758231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47814" y="30660920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465501" y="30339642"/>
              <a:ext cx="662764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700868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the EML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217168" y="12700868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226648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</a:t>
            </a:r>
            <a:r>
              <a:rPr lang="en-US" dirty="0" smtClean="0"/>
              <a:t>R</a:t>
            </a:r>
            <a:r>
              <a:rPr lang="en-US" baseline="-25000" dirty="0" smtClean="0"/>
              <a:t>1</a:t>
            </a:r>
            <a:r>
              <a:rPr lang="en-US" dirty="0" smtClean="0"/>
              <a:t>) </a:t>
            </a:r>
            <a:r>
              <a:rPr lang="en-US" dirty="0" smtClean="0"/>
              <a:t>are EML schema required concepts: Resource Title, Resource Identifier, Author / Originator, and Resource Contact.(R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331295"/>
            <a:ext cx="2879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2"/>
          </p:cNvCxnSpPr>
          <p:nvPr/>
        </p:nvCxnSpPr>
        <p:spPr>
          <a:xfrm rot="16200000" flipH="1">
            <a:off x="4322407" y="13393160"/>
            <a:ext cx="744464" cy="2499199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79" idx="3"/>
          </p:cNvCxnSpPr>
          <p:nvPr/>
        </p:nvCxnSpPr>
        <p:spPr>
          <a:xfrm flipV="1">
            <a:off x="3561128" y="16472205"/>
            <a:ext cx="4441959" cy="1437175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>
            <a:endCxn id="83" idx="0"/>
          </p:cNvCxnSpPr>
          <p:nvPr/>
        </p:nvCxnSpPr>
        <p:spPr>
          <a:xfrm rot="10800000" flipV="1">
            <a:off x="11535613" y="13348797"/>
            <a:ext cx="1836089" cy="576051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485457"/>
            <a:ext cx="3422084" cy="1357470"/>
          </a:xfrm>
          <a:prstGeom prst="bentConnector3">
            <a:avLst>
              <a:gd name="adj1" fmla="val 17471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3456193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420223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89173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5113728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3120843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456833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6089861" y="566562"/>
            <a:ext cx="4298641" cy="2721230"/>
            <a:chOff x="46370131" y="1283366"/>
            <a:chExt cx="4298641" cy="2721230"/>
          </a:xfrm>
        </p:grpSpPr>
        <p:pic>
          <p:nvPicPr>
            <p:cNvPr id="7" name="Picture 6" descr="logo_bluegreen_txt_mac.tif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3602" y="1283366"/>
              <a:ext cx="3191698" cy="1822512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46370131" y="2804267"/>
              <a:ext cx="429864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sz="7200" dirty="0" smtClean="0"/>
                <a:t>IN23C-1785</a:t>
              </a:r>
              <a:endParaRPr lang="en-US" sz="7200" dirty="0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36468618" y="1868806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 more heterogeneous collections have less complete metadata records?</a:t>
            </a:r>
            <a:endParaRPr lang="en-US" sz="3200" dirty="0"/>
          </a:p>
        </p:txBody>
      </p:sp>
      <p:sp>
        <p:nvSpPr>
          <p:cNvPr id="22" name="Rectangle 21"/>
          <p:cNvSpPr/>
          <p:nvPr/>
        </p:nvSpPr>
        <p:spPr>
          <a:xfrm>
            <a:off x="49568100" y="15414171"/>
            <a:ext cx="383077" cy="511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17204</TotalTime>
  <Words>598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377</cp:revision>
  <cp:lastPrinted>2016-12-05T17:29:30Z</cp:lastPrinted>
  <dcterms:created xsi:type="dcterms:W3CDTF">2015-11-23T22:19:17Z</dcterms:created>
  <dcterms:modified xsi:type="dcterms:W3CDTF">2016-12-05T19:23:30Z</dcterms:modified>
</cp:coreProperties>
</file>

<file path=docProps/thumbnail.jpeg>
</file>